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"/>
  </p:notesMasterIdLst>
  <p:sldIdLst>
    <p:sldId id="312" r:id="rId2"/>
    <p:sldId id="313" r:id="rId3"/>
  </p:sldIdLst>
  <p:sldSz cx="6858000" cy="12649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énes CSALA" initials="DC" lastIdx="1" clrIdx="0">
    <p:extLst>
      <p:ext uri="{19B8F6BF-5375-455C-9EA6-DF929625EA0E}">
        <p15:presenceInfo xmlns:p15="http://schemas.microsoft.com/office/powerpoint/2012/main" userId="f3f680a857a6f2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6790"/>
    <a:srgbClr val="0A0A0A"/>
    <a:srgbClr val="DEDEDE"/>
    <a:srgbClr val="E6E6E6"/>
    <a:srgbClr val="FAF9FF"/>
    <a:srgbClr val="F3F3FF"/>
    <a:srgbClr val="2C2C2B"/>
    <a:srgbClr val="2F2929"/>
    <a:srgbClr val="EDEEF2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94637" autoAdjust="0"/>
  </p:normalViewPr>
  <p:slideViewPr>
    <p:cSldViewPr snapToGrid="0">
      <p:cViewPr varScale="1">
        <p:scale>
          <a:sx n="40" d="100"/>
          <a:sy n="40" d="100"/>
        </p:scale>
        <p:origin x="2364" y="66"/>
      </p:cViewPr>
      <p:guideLst/>
    </p:cSldViewPr>
  </p:slideViewPr>
  <p:outlineViewPr>
    <p:cViewPr>
      <p:scale>
        <a:sx n="33" d="100"/>
        <a:sy n="33" d="100"/>
      </p:scale>
      <p:origin x="0" y="-31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24A8F-422B-4B6A-A102-C9311DF0A291}" type="datetimeFigureOut">
              <a:rPr lang="en-GB" smtClean="0"/>
              <a:t>10/01/2020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1143000"/>
            <a:ext cx="167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6B3B1-737D-4AD0-8894-77A8A19B4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23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92388" y="1143000"/>
            <a:ext cx="167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6B3B1-737D-4AD0-8894-77A8A19B47E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044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92388" y="1143000"/>
            <a:ext cx="167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6B3B1-737D-4AD0-8894-77A8A19B47E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71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070136"/>
            <a:ext cx="5829300" cy="440379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643759"/>
            <a:ext cx="5143500" cy="305396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92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73453"/>
            <a:ext cx="1478756" cy="107196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73453"/>
            <a:ext cx="4350544" cy="107196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5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5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153519"/>
            <a:ext cx="5915025" cy="5261715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465012"/>
            <a:ext cx="5915025" cy="276701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4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367264"/>
            <a:ext cx="2914650" cy="8025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367264"/>
            <a:ext cx="2914650" cy="8025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83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3456"/>
            <a:ext cx="5915025" cy="24449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3100812"/>
            <a:ext cx="2901255" cy="151966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620472"/>
            <a:ext cx="2901255" cy="67960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3100812"/>
            <a:ext cx="2915543" cy="151966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620472"/>
            <a:ext cx="2915543" cy="67960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51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3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3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43280"/>
            <a:ext cx="2211884" cy="295148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821253"/>
            <a:ext cx="3471863" cy="898913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794760"/>
            <a:ext cx="2211884" cy="70302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89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43280"/>
            <a:ext cx="2211884" cy="295148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821253"/>
            <a:ext cx="3471863" cy="898913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794760"/>
            <a:ext cx="2211884" cy="70302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8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73456"/>
            <a:ext cx="5915025" cy="2444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367264"/>
            <a:ext cx="5915025" cy="8025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723937"/>
            <a:ext cx="1543050" cy="673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8E0FF-2D50-4C17-A871-A3C9A189B84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723937"/>
            <a:ext cx="2314575" cy="673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723937"/>
            <a:ext cx="1543050" cy="673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2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jpeg"/><Relationship Id="rId18" Type="http://schemas.openxmlformats.org/officeDocument/2006/relationships/image" Target="../media/image15.jpg"/><Relationship Id="rId26" Type="http://schemas.openxmlformats.org/officeDocument/2006/relationships/image" Target="../media/image22.jpeg"/><Relationship Id="rId39" Type="http://schemas.openxmlformats.org/officeDocument/2006/relationships/image" Target="../media/image35.jpg"/><Relationship Id="rId21" Type="http://schemas.openxmlformats.org/officeDocument/2006/relationships/image" Target="../media/image18.png"/><Relationship Id="rId34" Type="http://schemas.openxmlformats.org/officeDocument/2006/relationships/image" Target="../media/image30.png"/><Relationship Id="rId42" Type="http://schemas.openxmlformats.org/officeDocument/2006/relationships/image" Target="../media/image38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37" Type="http://schemas.openxmlformats.org/officeDocument/2006/relationships/image" Target="../media/image33.png"/><Relationship Id="rId40" Type="http://schemas.openxmlformats.org/officeDocument/2006/relationships/image" Target="../media/image36.png"/><Relationship Id="rId45" Type="http://schemas.openxmlformats.org/officeDocument/2006/relationships/image" Target="../media/image41.sv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23" Type="http://schemas.microsoft.com/office/2007/relationships/hdphoto" Target="../media/hdphoto2.wdp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31" Type="http://schemas.openxmlformats.org/officeDocument/2006/relationships/image" Target="../media/image27.jpeg"/><Relationship Id="rId44" Type="http://schemas.openxmlformats.org/officeDocument/2006/relationships/image" Target="../media/image40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jpg"/><Relationship Id="rId22" Type="http://schemas.openxmlformats.org/officeDocument/2006/relationships/image" Target="../media/image19.png"/><Relationship Id="rId27" Type="http://schemas.openxmlformats.org/officeDocument/2006/relationships/image" Target="../media/image23.jpg"/><Relationship Id="rId30" Type="http://schemas.openxmlformats.org/officeDocument/2006/relationships/image" Target="../media/image26.png"/><Relationship Id="rId35" Type="http://schemas.openxmlformats.org/officeDocument/2006/relationships/image" Target="../media/image31.png"/><Relationship Id="rId43" Type="http://schemas.openxmlformats.org/officeDocument/2006/relationships/image" Target="../media/image39.svg"/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microsoft.com/office/2007/relationships/hdphoto" Target="../media/hdphoto1.wdp"/><Relationship Id="rId25" Type="http://schemas.openxmlformats.org/officeDocument/2006/relationships/image" Target="../media/image21.jpeg"/><Relationship Id="rId33" Type="http://schemas.openxmlformats.org/officeDocument/2006/relationships/image" Target="../media/image29.png"/><Relationship Id="rId38" Type="http://schemas.openxmlformats.org/officeDocument/2006/relationships/image" Target="../media/image34.png"/><Relationship Id="rId20" Type="http://schemas.openxmlformats.org/officeDocument/2006/relationships/image" Target="../media/image17.png"/><Relationship Id="rId41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g"/><Relationship Id="rId18" Type="http://schemas.openxmlformats.org/officeDocument/2006/relationships/image" Target="../media/image16.png"/><Relationship Id="rId26" Type="http://schemas.openxmlformats.org/officeDocument/2006/relationships/image" Target="../media/image23.jpg"/><Relationship Id="rId39" Type="http://schemas.openxmlformats.org/officeDocument/2006/relationships/image" Target="../media/image36.png"/><Relationship Id="rId21" Type="http://schemas.openxmlformats.org/officeDocument/2006/relationships/image" Target="../media/image19.png"/><Relationship Id="rId34" Type="http://schemas.openxmlformats.org/officeDocument/2006/relationships/image" Target="../media/image31.png"/><Relationship Id="rId42" Type="http://schemas.openxmlformats.org/officeDocument/2006/relationships/image" Target="../media/image39.sv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6" Type="http://schemas.microsoft.com/office/2007/relationships/hdphoto" Target="../media/hdphoto1.wdp"/><Relationship Id="rId20" Type="http://schemas.openxmlformats.org/officeDocument/2006/relationships/image" Target="../media/image18.png"/><Relationship Id="rId29" Type="http://schemas.openxmlformats.org/officeDocument/2006/relationships/image" Target="../media/image26.png"/><Relationship Id="rId41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24" Type="http://schemas.openxmlformats.org/officeDocument/2006/relationships/image" Target="../media/image21.jpe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sv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23" Type="http://schemas.openxmlformats.org/officeDocument/2006/relationships/image" Target="../media/image20.png"/><Relationship Id="rId28" Type="http://schemas.openxmlformats.org/officeDocument/2006/relationships/image" Target="../media/image25.jpeg"/><Relationship Id="rId36" Type="http://schemas.openxmlformats.org/officeDocument/2006/relationships/image" Target="../media/image33.pn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31" Type="http://schemas.openxmlformats.org/officeDocument/2006/relationships/image" Target="../media/image28.png"/><Relationship Id="rId44" Type="http://schemas.openxmlformats.org/officeDocument/2006/relationships/image" Target="../media/image41.sv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jpg"/><Relationship Id="rId22" Type="http://schemas.microsoft.com/office/2007/relationships/hdphoto" Target="../media/hdphoto2.wdp"/><Relationship Id="rId27" Type="http://schemas.openxmlformats.org/officeDocument/2006/relationships/image" Target="../media/image24.png"/><Relationship Id="rId30" Type="http://schemas.openxmlformats.org/officeDocument/2006/relationships/image" Target="../media/image27.jpeg"/><Relationship Id="rId35" Type="http://schemas.openxmlformats.org/officeDocument/2006/relationships/image" Target="../media/image32.png"/><Relationship Id="rId43" Type="http://schemas.openxmlformats.org/officeDocument/2006/relationships/image" Target="../media/image40.png"/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12" Type="http://schemas.openxmlformats.org/officeDocument/2006/relationships/image" Target="../media/image11.jpeg"/><Relationship Id="rId17" Type="http://schemas.openxmlformats.org/officeDocument/2006/relationships/image" Target="../media/image15.jpg"/><Relationship Id="rId25" Type="http://schemas.openxmlformats.org/officeDocument/2006/relationships/image" Target="../media/image22.jpeg"/><Relationship Id="rId33" Type="http://schemas.openxmlformats.org/officeDocument/2006/relationships/image" Target="../media/image30.png"/><Relationship Id="rId38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39263"/>
            <a:ext cx="6858000" cy="126865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50" t="69458" r="25228" b="1778"/>
          <a:stretch/>
        </p:blipFill>
        <p:spPr>
          <a:xfrm>
            <a:off x="5699701" y="-229763"/>
            <a:ext cx="1665551" cy="1307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5650718" y="-163975"/>
            <a:ext cx="1665551" cy="1307804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DFBFF21-AC82-4C15-A8DB-F05541452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696334"/>
              </p:ext>
            </p:extLst>
          </p:nvPr>
        </p:nvGraphicFramePr>
        <p:xfrm>
          <a:off x="333791" y="339159"/>
          <a:ext cx="6190417" cy="12047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38">
                  <a:extLst>
                    <a:ext uri="{9D8B030D-6E8A-4147-A177-3AD203B41FA5}">
                      <a16:colId xmlns:a16="http://schemas.microsoft.com/office/drawing/2014/main" val="1342208035"/>
                    </a:ext>
                  </a:extLst>
                </a:gridCol>
                <a:gridCol w="541080">
                  <a:extLst>
                    <a:ext uri="{9D8B030D-6E8A-4147-A177-3AD203B41FA5}">
                      <a16:colId xmlns:a16="http://schemas.microsoft.com/office/drawing/2014/main" val="2514528409"/>
                    </a:ext>
                  </a:extLst>
                </a:gridCol>
                <a:gridCol w="1345185">
                  <a:extLst>
                    <a:ext uri="{9D8B030D-6E8A-4147-A177-3AD203B41FA5}">
                      <a16:colId xmlns:a16="http://schemas.microsoft.com/office/drawing/2014/main" val="2040526804"/>
                    </a:ext>
                  </a:extLst>
                </a:gridCol>
                <a:gridCol w="3712414">
                  <a:extLst>
                    <a:ext uri="{9D8B030D-6E8A-4147-A177-3AD203B41FA5}">
                      <a16:colId xmlns:a16="http://schemas.microsoft.com/office/drawing/2014/main" val="4077775655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8:30 – 10:15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u-HU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BI kurzus </a:t>
                      </a:r>
                      <a:r>
                        <a:rPr lang="en-US" sz="1600" b="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projektek</a:t>
                      </a:r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669245"/>
                  </a:ext>
                </a:extLst>
              </a:tr>
              <a:tr h="642835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10:30 - 10:50</a:t>
                      </a:r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v-SE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Kocsis Malvina-Gréti, Franka Noémi</a:t>
                      </a:r>
                    </a:p>
                    <a:p>
                      <a:r>
                        <a:rPr lang="en-US" sz="100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Mire </a:t>
                      </a:r>
                      <a:r>
                        <a:rPr lang="en-US" sz="100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jó</a:t>
                      </a:r>
                      <a:r>
                        <a:rPr lang="en-US" sz="100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az</a:t>
                      </a:r>
                      <a:r>
                        <a:rPr lang="en-US" sz="100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adatvizualizáció</a:t>
                      </a:r>
                      <a:r>
                        <a:rPr lang="en-US" sz="100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 egy non-profit </a:t>
                      </a:r>
                      <a:r>
                        <a:rPr lang="en-US" sz="100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szervezet</a:t>
                      </a:r>
                      <a:r>
                        <a:rPr lang="en-US" sz="100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életében</a:t>
                      </a:r>
                      <a:r>
                        <a:rPr lang="en-US" sz="100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43226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10:50 - 11:10</a:t>
                      </a:r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Polacsek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Péter</a:t>
                      </a:r>
                      <a:endParaRPr lang="hu-HU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Kik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járnak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 VIBE-ra? – a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fesztiválkutatás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bemutatója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871905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11:10 - 11:30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Mészáros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Tibor</a:t>
                      </a:r>
                      <a:endParaRPr lang="hu-HU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Adatalapú tartalomgyártás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30991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11:30 - 11:50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Oláh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Ildikó</a:t>
                      </a:r>
                      <a:endParaRPr lang="en-US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Te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az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vagy,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akinek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látszani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szeretnél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768480"/>
                  </a:ext>
                </a:extLst>
              </a:tr>
              <a:tr h="671112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11:50 - 12:10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Simon Levente</a:t>
                      </a:r>
                    </a:p>
                    <a:p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Társadalmi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hálózatok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vizualizációja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: </a:t>
                      </a:r>
                      <a:b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</a:b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az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El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Clásicotól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Dalfutár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dalokig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643902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12:10 - 12:30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Szilágyi Levente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Ne </a:t>
                      </a:r>
                      <a:r>
                        <a:rPr lang="es-ES" sz="1100" b="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húzd</a:t>
                      </a:r>
                      <a:r>
                        <a:rPr lang="es-ES" sz="1100" b="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 el a </a:t>
                      </a:r>
                      <a:r>
                        <a:rPr lang="es-ES" sz="1100" b="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Csíkot</a:t>
                      </a:r>
                      <a:r>
                        <a:rPr lang="es-ES" sz="1100" b="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!</a:t>
                      </a:r>
                      <a:endParaRPr lang="hu-HU" sz="11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885996"/>
                  </a:ext>
                </a:extLst>
              </a:tr>
              <a:tr h="365760">
                <a:tc gridSpan="4">
                  <a:txBody>
                    <a:bodyPr/>
                    <a:lstStyle/>
                    <a:p>
                      <a:endParaRPr lang="en-US" sz="18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rgbClr val="426790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35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76852"/>
                  </a:ext>
                </a:extLst>
              </a:tr>
              <a:tr h="79835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13:00 - 13:20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Rácz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Béla Gergely</a:t>
                      </a:r>
                    </a:p>
                    <a:p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környezeti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társadalmi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fenntarthatóság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megvalósításának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eredményességének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vizsgálata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globális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autóiparban</a:t>
                      </a:r>
                      <a:endParaRPr lang="en-US" sz="10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749554"/>
                  </a:ext>
                </a:extLst>
              </a:tr>
              <a:tr h="671112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13:20 - 13:40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Menyhárt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Zsuzsa</a:t>
                      </a:r>
                    </a:p>
                    <a:p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Okos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marketing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döntések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</a:b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Google Data Studio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segítségével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143229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13:40 - 14:00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Klaus</a:t>
                      </a:r>
                      <a:r>
                        <a:rPr lang="hu-HU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Birthler</a:t>
                      </a:r>
                      <a:endParaRPr lang="hu-HU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hu-HU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Adatvizualizáció a várostervezési politikákért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478126"/>
                  </a:ext>
                </a:extLst>
              </a:tr>
              <a:tr h="655320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14:00 - 14:20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Besenyei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Sarolta</a:t>
                      </a:r>
                      <a:endParaRPr lang="en-US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Az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eltérő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technológiák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fúziója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, a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társadalmi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változás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az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emberiség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ökológiai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lábnyoma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Adatok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fejlesztések</a:t>
                      </a:r>
                      <a:endParaRPr lang="en-US" sz="10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451027"/>
                  </a:ext>
                </a:extLst>
              </a:tr>
              <a:tr h="671112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14:20 - 14:40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Székely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Barnabás</a:t>
                      </a:r>
                      <a:endParaRPr lang="en-US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Privacy Engineering –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Szoftverfejlesztés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 GDPR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korában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követelmények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stratégiák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jó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gyakorlatok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148120"/>
                  </a:ext>
                </a:extLst>
              </a:tr>
              <a:tr h="335280">
                <a:tc gridSpan="4"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rgbClr val="426790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35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793738"/>
                  </a:ext>
                </a:extLst>
              </a:tr>
              <a:tr h="671112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14:55 - 15:25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Bátorfy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Attila</a:t>
                      </a:r>
                    </a:p>
                    <a:p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Az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adatvizualizáció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lehetőségei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akadályai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Magyarországon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–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az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ATLO egy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évének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tapasztalatai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439787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15:25 - 15:45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Barna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Gergő</a:t>
                      </a:r>
                      <a:endParaRPr lang="en-US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Erdélystat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866833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15:45 - 16:05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Kicsid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Attila</a:t>
                      </a:r>
                      <a:endParaRPr lang="hu-HU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Adatközlés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romániai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magyar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gazdasági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médiában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206242"/>
                  </a:ext>
                </a:extLst>
              </a:tr>
              <a:tr h="671112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16:05 - 16:25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Rétyi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Dorottya</a:t>
                      </a:r>
                      <a:endParaRPr lang="en-US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Erdélyi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népesség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líceumok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</a:b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elemzése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interaktív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vizualizációja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338538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16:25 - 16:55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Minkó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Mihály</a:t>
                      </a:r>
                      <a:endParaRPr lang="en-US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Az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információ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szép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25176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180928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17:00 - 17:30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II.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adatvizualizációs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verseny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élő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döntő</a:t>
                      </a:r>
                      <a:endParaRPr lang="en-US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009958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17:30 - 17:40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Csala Dénes</a:t>
                      </a:r>
                    </a:p>
                    <a:p>
                      <a:r>
                        <a:rPr lang="hu-HU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Zárszó - 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5 </a:t>
                      </a:r>
                      <a:r>
                        <a:rPr lang="hu-HU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év erdélyi adatvizualizáció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264561"/>
                  </a:ext>
                </a:extLst>
              </a:tr>
            </a:tbl>
          </a:graphicData>
        </a:graphic>
      </p:graphicFrame>
      <p:pic>
        <p:nvPicPr>
          <p:cNvPr id="39" name="Picture 38">
            <a:extLst>
              <a:ext uri="{FF2B5EF4-FFF2-40B4-BE49-F238E27FC236}">
                <a16:creationId xmlns:a16="http://schemas.microsoft.com/office/drawing/2014/main" id="{55EBFD03-8A2B-497F-BD25-D4B656E40B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-529" r="17136" b="529"/>
          <a:stretch/>
        </p:blipFill>
        <p:spPr>
          <a:xfrm>
            <a:off x="297459" y="7334373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6B9D3A1D-A8BB-47D9-BA3F-210DC586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240" y="7341350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F72F33-9BB8-4976-BEB0-42B3205AB5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" t="9951" r="15589" b="8152"/>
          <a:stretch/>
        </p:blipFill>
        <p:spPr>
          <a:xfrm>
            <a:off x="325244" y="9515550"/>
            <a:ext cx="564726" cy="514350"/>
          </a:xfrm>
          <a:prstGeom prst="rect">
            <a:avLst/>
          </a:prstGeom>
          <a:ln w="76200"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A8510B-6D16-48C6-AC9A-4EA3F3ACD437}"/>
              </a:ext>
            </a:extLst>
          </p:cNvPr>
          <p:cNvCxnSpPr>
            <a:cxnSpLocks/>
          </p:cNvCxnSpPr>
          <p:nvPr/>
        </p:nvCxnSpPr>
        <p:spPr>
          <a:xfrm>
            <a:off x="2782199" y="-23777"/>
            <a:ext cx="0" cy="127101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>
            <a:extLst>
              <a:ext uri="{FF2B5EF4-FFF2-40B4-BE49-F238E27FC236}">
                <a16:creationId xmlns:a16="http://schemas.microsoft.com/office/drawing/2014/main" id="{1F9DFDA8-5CA0-45B2-8037-F5F4EA476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" b="21218"/>
          <a:stretch/>
        </p:blipFill>
        <p:spPr bwMode="auto">
          <a:xfrm>
            <a:off x="869777" y="4795580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1524F47-B3FA-4238-AF8E-7D0889436E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4" t="1540" r="30736" b="2685"/>
          <a:stretch/>
        </p:blipFill>
        <p:spPr>
          <a:xfrm>
            <a:off x="345508" y="4795580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8E1C1FA-F3D1-4B88-BB75-D13E38501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 b="1100"/>
          <a:stretch/>
        </p:blipFill>
        <p:spPr bwMode="auto">
          <a:xfrm>
            <a:off x="874461" y="3711044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03D3BE-D094-41B6-81BD-E99485840E0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1" t="-71" r="14691" b="71"/>
          <a:stretch/>
        </p:blipFill>
        <p:spPr>
          <a:xfrm>
            <a:off x="342775" y="3720636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0D2084F9-8351-4234-BCDE-3836771D4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" r="2595"/>
          <a:stretch/>
        </p:blipFill>
        <p:spPr bwMode="auto">
          <a:xfrm flipH="1">
            <a:off x="873207" y="10696739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9846D5-9612-42A4-B3D0-269A596D9A1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" t="13462" r="3544" b="16342"/>
          <a:stretch/>
        </p:blipFill>
        <p:spPr>
          <a:xfrm>
            <a:off x="351558" y="10696739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A143CA18-7B43-4626-8EB3-6456D8142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1880" y="8344289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3DBEE1-C1ED-4B1B-8C37-CAD5DCB97E6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5" t="2157" r="9985" b="6901"/>
          <a:stretch/>
        </p:blipFill>
        <p:spPr>
          <a:xfrm>
            <a:off x="331052" y="8344289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105CB30B-BE0A-4BF2-9ACC-453A43CB5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1497" r="52118" b="35967"/>
          <a:stretch/>
        </p:blipFill>
        <p:spPr bwMode="auto">
          <a:xfrm flipH="1">
            <a:off x="876526" y="3167770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77558A-BEE5-4ECE-A31C-994612BB870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0" t="-1" r="32685" b="-4"/>
          <a:stretch/>
        </p:blipFill>
        <p:spPr>
          <a:xfrm>
            <a:off x="325100" y="3172100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5C19D540-C8BB-433B-BF1D-12B804D7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0" b="1038"/>
          <a:stretch/>
        </p:blipFill>
        <p:spPr bwMode="auto">
          <a:xfrm>
            <a:off x="860293" y="5399228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3A6C54A-846C-4052-9F6E-3D571455EBC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5" t="1381" r="11993" b="-1205"/>
          <a:stretch/>
        </p:blipFill>
        <p:spPr>
          <a:xfrm>
            <a:off x="341196" y="5393611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518EE5-EEA7-4226-BAAF-8798147C4109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31460" t="3583" r="12074" b="7469"/>
          <a:stretch/>
        </p:blipFill>
        <p:spPr>
          <a:xfrm>
            <a:off x="869777" y="989545"/>
            <a:ext cx="512064" cy="5120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E7D0D9E-BCA8-4B6C-887D-A9D066140F1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3" r="20155"/>
          <a:stretch/>
        </p:blipFill>
        <p:spPr>
          <a:xfrm>
            <a:off x="345560" y="982170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33" name="Picture 32" descr="A person sitting on a table&#10;&#10;Description automatically generated">
            <a:extLst>
              <a:ext uri="{FF2B5EF4-FFF2-40B4-BE49-F238E27FC236}">
                <a16:creationId xmlns:a16="http://schemas.microsoft.com/office/drawing/2014/main" id="{E569C27A-C740-4915-830D-974644B03EA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92" b="25642"/>
          <a:stretch/>
        </p:blipFill>
        <p:spPr>
          <a:xfrm>
            <a:off x="882732" y="6688243"/>
            <a:ext cx="512064" cy="5120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7A3F604-4D88-4DD3-A40A-0A241FA007E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-6115" r="21546" b="6115"/>
          <a:stretch/>
        </p:blipFill>
        <p:spPr>
          <a:xfrm>
            <a:off x="325100" y="6639346"/>
            <a:ext cx="512064" cy="512064"/>
          </a:xfrm>
          <a:prstGeom prst="parallelogram">
            <a:avLst>
              <a:gd name="adj" fmla="val 24925"/>
            </a:avLst>
          </a:prstGeom>
          <a:ln w="76200">
            <a:noFill/>
          </a:ln>
        </p:spPr>
      </p:pic>
      <p:pic>
        <p:nvPicPr>
          <p:cNvPr id="36" name="Picture 2" descr="Oláh Ildikó">
            <a:extLst>
              <a:ext uri="{FF2B5EF4-FFF2-40B4-BE49-F238E27FC236}">
                <a16:creationId xmlns:a16="http://schemas.microsoft.com/office/drawing/2014/main" id="{634B6FFE-A91E-494C-B7FA-27F821477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5383" y="2622396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4A43AC-E0F6-4896-ACD4-558661AE204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6" r="9425"/>
          <a:stretch/>
        </p:blipFill>
        <p:spPr>
          <a:xfrm>
            <a:off x="340940" y="2621868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38" name="Picture 37" descr="A person holding a book shelf&#10;&#10;Description automatically generated">
            <a:extLst>
              <a:ext uri="{FF2B5EF4-FFF2-40B4-BE49-F238E27FC236}">
                <a16:creationId xmlns:a16="http://schemas.microsoft.com/office/drawing/2014/main" id="{0FFAB91C-4143-488A-8153-17F42547FFE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5" r="8495"/>
          <a:stretch/>
        </p:blipFill>
        <p:spPr>
          <a:xfrm flipH="1">
            <a:off x="877472" y="8926995"/>
            <a:ext cx="512064" cy="51206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D57FC3E-6BD4-48D4-9971-446286516C57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r="4336"/>
          <a:stretch/>
        </p:blipFill>
        <p:spPr>
          <a:xfrm>
            <a:off x="338415" y="8935610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44" name="Picture 4" descr="https://scontent-lhr3-1.xx.fbcdn.net/v/t1.15752-9/p1080x2048/79869009_451897682189757_714493270255730688_n.jpg?_nc_cat=104&amp;_nc_ohc=K06ZQ-rMPikAQnY_tFwiFg8m62HDRL-uF7dTgqVtVccTAJpZN27MIQ3hA&amp;_nc_ht=scontent-lhr3-1.xx&amp;oh=8e492961d48a79404560039c6834dd5e&amp;oe=5E65BD73">
            <a:extLst>
              <a:ext uri="{FF2B5EF4-FFF2-40B4-BE49-F238E27FC236}">
                <a16:creationId xmlns:a16="http://schemas.microsoft.com/office/drawing/2014/main" id="{0001B75C-16F9-491B-A07C-98E32B33D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13706" r="5704"/>
          <a:stretch/>
        </p:blipFill>
        <p:spPr bwMode="auto">
          <a:xfrm>
            <a:off x="889970" y="10112129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A close up of a map&#10;&#10;Description automatically generated">
            <a:extLst>
              <a:ext uri="{FF2B5EF4-FFF2-40B4-BE49-F238E27FC236}">
                <a16:creationId xmlns:a16="http://schemas.microsoft.com/office/drawing/2014/main" id="{2CB09F87-A273-4DCC-B8D8-53EBFE2F6BF7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1" r="31716"/>
          <a:stretch/>
        </p:blipFill>
        <p:spPr>
          <a:xfrm>
            <a:off x="332132" y="10112129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1026" name="Picture 2" descr="A képen a következők lehetnek: 1 személy, szakáll és túra/szabadtéri">
            <a:extLst>
              <a:ext uri="{FF2B5EF4-FFF2-40B4-BE49-F238E27FC236}">
                <a16:creationId xmlns:a16="http://schemas.microsoft.com/office/drawing/2014/main" id="{CADDF52F-50E9-410C-938C-99B124753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93" y="11845033"/>
            <a:ext cx="512064" cy="51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edve.csaladen.es/viz/footer_medve4.png">
            <a:extLst>
              <a:ext uri="{FF2B5EF4-FFF2-40B4-BE49-F238E27FC236}">
                <a16:creationId xmlns:a16="http://schemas.microsoft.com/office/drawing/2014/main" id="{D4ACDC99-23A1-45F8-8D17-26030E774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" r="40727"/>
          <a:stretch/>
        </p:blipFill>
        <p:spPr bwMode="auto">
          <a:xfrm>
            <a:off x="341503" y="11847308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417D69-2BCD-4F3F-BB55-6B564BE645DD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 t="706" b="706"/>
          <a:stretch/>
        </p:blipFill>
        <p:spPr>
          <a:xfrm>
            <a:off x="873731" y="6016131"/>
            <a:ext cx="512064" cy="512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E7C04E-92D0-4195-989F-EDBBF22F845E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/>
          <a:stretch/>
        </p:blipFill>
        <p:spPr>
          <a:xfrm>
            <a:off x="875383" y="1532619"/>
            <a:ext cx="512064" cy="512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A8FC8-B8F2-4B94-92F1-00F54B06BCDE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t="8813" b="8813"/>
          <a:stretch/>
        </p:blipFill>
        <p:spPr>
          <a:xfrm>
            <a:off x="869245" y="2071680"/>
            <a:ext cx="512064" cy="512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563886-9070-4A15-9C95-ED60561AEFED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rcRect l="23549" r="23549"/>
          <a:stretch/>
        </p:blipFill>
        <p:spPr>
          <a:xfrm>
            <a:off x="331692" y="6016131"/>
            <a:ext cx="512064" cy="512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EA1973-838B-45FA-A549-7E5E9D4FE9D9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l="22299" r="22299"/>
          <a:stretch/>
        </p:blipFill>
        <p:spPr>
          <a:xfrm>
            <a:off x="331692" y="2085047"/>
            <a:ext cx="512064" cy="51206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6982A62-3CBB-4786-8381-F8800D01D56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5" t="12007" r="26612" b="12859"/>
          <a:stretch/>
        </p:blipFill>
        <p:spPr>
          <a:xfrm>
            <a:off x="341008" y="1536270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37FA2F16-01DD-4904-8FDB-C81FED346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1484" r="21624" b="-2288"/>
          <a:stretch/>
        </p:blipFill>
        <p:spPr bwMode="auto">
          <a:xfrm>
            <a:off x="873732" y="9516034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CCE902-0E5A-4186-9189-6E0BAD528D0F}"/>
              </a:ext>
            </a:extLst>
          </p:cNvPr>
          <p:cNvCxnSpPr>
            <a:cxnSpLocks/>
          </p:cNvCxnSpPr>
          <p:nvPr/>
        </p:nvCxnSpPr>
        <p:spPr>
          <a:xfrm>
            <a:off x="860293" y="-23777"/>
            <a:ext cx="0" cy="127101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phic 46" descr="Snowflake">
            <a:extLst>
              <a:ext uri="{FF2B5EF4-FFF2-40B4-BE49-F238E27FC236}">
                <a16:creationId xmlns:a16="http://schemas.microsoft.com/office/drawing/2014/main" id="{54BA1E96-CFFC-4CEB-B42B-F2B15CA9B8B1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 l="9739" t="9739" r="9739" b="9739"/>
          <a:stretch/>
        </p:blipFill>
        <p:spPr>
          <a:xfrm>
            <a:off x="661751" y="11356695"/>
            <a:ext cx="411480" cy="411480"/>
          </a:xfrm>
          <a:prstGeom prst="rect">
            <a:avLst/>
          </a:prstGeom>
        </p:spPr>
      </p:pic>
      <p:pic>
        <p:nvPicPr>
          <p:cNvPr id="46" name="Graphic 45" descr="Snowflake">
            <a:extLst>
              <a:ext uri="{FF2B5EF4-FFF2-40B4-BE49-F238E27FC236}">
                <a16:creationId xmlns:a16="http://schemas.microsoft.com/office/drawing/2014/main" id="{9350E582-4CDA-497D-A33A-85E074ED175D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 l="9739" t="9739" r="9739" b="9739"/>
          <a:stretch/>
        </p:blipFill>
        <p:spPr>
          <a:xfrm>
            <a:off x="654554" y="273767"/>
            <a:ext cx="411480" cy="411480"/>
          </a:xfrm>
          <a:prstGeom prst="rect">
            <a:avLst/>
          </a:prstGeom>
        </p:spPr>
      </p:pic>
      <p:pic>
        <p:nvPicPr>
          <p:cNvPr id="53" name="Graphic 52" descr="Coffee">
            <a:extLst>
              <a:ext uri="{FF2B5EF4-FFF2-40B4-BE49-F238E27FC236}">
                <a16:creationId xmlns:a16="http://schemas.microsoft.com/office/drawing/2014/main" id="{CE88F9F6-3D1E-4A26-924D-1EBA048FC0D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650574" y="629032"/>
            <a:ext cx="338620" cy="338620"/>
          </a:xfrm>
          <a:prstGeom prst="rect">
            <a:avLst/>
          </a:prstGeom>
        </p:spPr>
      </p:pic>
      <p:pic>
        <p:nvPicPr>
          <p:cNvPr id="54" name="Graphic 53" descr="Fork and knife">
            <a:extLst>
              <a:ext uri="{FF2B5EF4-FFF2-40B4-BE49-F238E27FC236}">
                <a16:creationId xmlns:a16="http://schemas.microsoft.com/office/drawing/2014/main" id="{8381DD62-C853-42EF-B685-0A646918F89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593424" y="4374953"/>
            <a:ext cx="338620" cy="338620"/>
          </a:xfrm>
          <a:prstGeom prst="rect">
            <a:avLst/>
          </a:prstGeom>
        </p:spPr>
      </p:pic>
      <p:pic>
        <p:nvPicPr>
          <p:cNvPr id="55" name="Graphic 54" descr="Coffee">
            <a:extLst>
              <a:ext uri="{FF2B5EF4-FFF2-40B4-BE49-F238E27FC236}">
                <a16:creationId xmlns:a16="http://schemas.microsoft.com/office/drawing/2014/main" id="{61F7D90C-F598-454E-AEEF-ABFA8AFF080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650574" y="7951564"/>
            <a:ext cx="338620" cy="3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2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DFBFF21-AC82-4C15-A8DB-F0554145237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3791" y="339159"/>
          <a:ext cx="6190417" cy="12047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38">
                  <a:extLst>
                    <a:ext uri="{9D8B030D-6E8A-4147-A177-3AD203B41FA5}">
                      <a16:colId xmlns:a16="http://schemas.microsoft.com/office/drawing/2014/main" val="1342208035"/>
                    </a:ext>
                  </a:extLst>
                </a:gridCol>
                <a:gridCol w="541080">
                  <a:extLst>
                    <a:ext uri="{9D8B030D-6E8A-4147-A177-3AD203B41FA5}">
                      <a16:colId xmlns:a16="http://schemas.microsoft.com/office/drawing/2014/main" val="2514528409"/>
                    </a:ext>
                  </a:extLst>
                </a:gridCol>
                <a:gridCol w="1345185">
                  <a:extLst>
                    <a:ext uri="{9D8B030D-6E8A-4147-A177-3AD203B41FA5}">
                      <a16:colId xmlns:a16="http://schemas.microsoft.com/office/drawing/2014/main" val="2040526804"/>
                    </a:ext>
                  </a:extLst>
                </a:gridCol>
                <a:gridCol w="3712414">
                  <a:extLst>
                    <a:ext uri="{9D8B030D-6E8A-4147-A177-3AD203B41FA5}">
                      <a16:colId xmlns:a16="http://schemas.microsoft.com/office/drawing/2014/main" val="4077775655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8:30 – 10:15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u-HU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BI kurzus </a:t>
                      </a:r>
                      <a:r>
                        <a:rPr lang="en-US" sz="1600" b="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projektek</a:t>
                      </a:r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669245"/>
                  </a:ext>
                </a:extLst>
              </a:tr>
              <a:tr h="642835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10:30 - 10:50</a:t>
                      </a:r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v-SE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Kocsis Malvina-Gréti, Franka Noémi</a:t>
                      </a:r>
                    </a:p>
                    <a:p>
                      <a:r>
                        <a:rPr lang="en-US" sz="100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Mire </a:t>
                      </a:r>
                      <a:r>
                        <a:rPr lang="en-US" sz="100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jó</a:t>
                      </a:r>
                      <a:r>
                        <a:rPr lang="en-US" sz="100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az</a:t>
                      </a:r>
                      <a:r>
                        <a:rPr lang="en-US" sz="100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adatvizualizáció</a:t>
                      </a:r>
                      <a:r>
                        <a:rPr lang="en-US" sz="100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 egy non-profit </a:t>
                      </a:r>
                      <a:r>
                        <a:rPr lang="en-US" sz="100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szervezet</a:t>
                      </a:r>
                      <a:r>
                        <a:rPr lang="en-US" sz="100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életében</a:t>
                      </a:r>
                      <a:r>
                        <a:rPr lang="en-US" sz="100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43226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10:50 - 11:10</a:t>
                      </a:r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Polacsek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Péter</a:t>
                      </a:r>
                      <a:endParaRPr lang="hu-HU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Kik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járnak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 VIBE-ra? – a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fesztiválkutatás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bemutatója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871905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11:10 - 11:30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Mészáros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Tibor</a:t>
                      </a:r>
                      <a:endParaRPr lang="hu-HU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Adatalapú tartalomgyártás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30991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11:30 - 11:50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Oláh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Ildikó</a:t>
                      </a:r>
                      <a:endParaRPr lang="en-US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Te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az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vagy,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akinek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látszani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szeretnél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768480"/>
                  </a:ext>
                </a:extLst>
              </a:tr>
              <a:tr h="671112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11:50 - 12:10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Simon Levente</a:t>
                      </a:r>
                    </a:p>
                    <a:p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Társadalmi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hálózatok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vizualizációja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: </a:t>
                      </a:r>
                      <a:b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</a:b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az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El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Clásicotól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Dalfutár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dalokig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643902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12:10 - 12:30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Szilágyi Levente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Ne </a:t>
                      </a:r>
                      <a:r>
                        <a:rPr lang="es-ES" sz="1100" b="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húzd</a:t>
                      </a:r>
                      <a:r>
                        <a:rPr lang="es-ES" sz="1100" b="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 el a </a:t>
                      </a:r>
                      <a:r>
                        <a:rPr lang="es-ES" sz="1100" b="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Csíkot</a:t>
                      </a:r>
                      <a:r>
                        <a:rPr lang="es-ES" sz="1100" b="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!</a:t>
                      </a:r>
                      <a:endParaRPr lang="hu-HU" sz="11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885996"/>
                  </a:ext>
                </a:extLst>
              </a:tr>
              <a:tr h="365760">
                <a:tc gridSpan="4">
                  <a:txBody>
                    <a:bodyPr/>
                    <a:lstStyle/>
                    <a:p>
                      <a:endParaRPr lang="en-US" sz="18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rgbClr val="426790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35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76852"/>
                  </a:ext>
                </a:extLst>
              </a:tr>
              <a:tr h="79835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13:00 - 13:20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Rácz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Béla Gergely</a:t>
                      </a:r>
                    </a:p>
                    <a:p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környezeti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társadalmi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fenntarthatóság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megvalósításának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eredményességének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vizsgálata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globális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autóiparban</a:t>
                      </a:r>
                      <a:endParaRPr lang="en-US" sz="10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749554"/>
                  </a:ext>
                </a:extLst>
              </a:tr>
              <a:tr h="671112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13:20 - 13:40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Menyhárt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Zsuzsa</a:t>
                      </a:r>
                    </a:p>
                    <a:p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Okos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marketing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döntések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</a:b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Google Data Studio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segítségével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143229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13:40 - 14:00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Klaus</a:t>
                      </a:r>
                      <a:r>
                        <a:rPr lang="hu-HU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Birthler</a:t>
                      </a:r>
                      <a:endParaRPr lang="hu-HU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hu-HU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Adatvizualizáció a várostervezési politikákért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478126"/>
                  </a:ext>
                </a:extLst>
              </a:tr>
              <a:tr h="655320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14:00 - 14:20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Besenyei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Sarolta</a:t>
                      </a:r>
                      <a:endParaRPr lang="en-US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Az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eltérő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technológiák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fúziója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, a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társadalmi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változás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az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emberiség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ökológiai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lábnyoma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Adatok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fejlesztések</a:t>
                      </a:r>
                      <a:endParaRPr lang="en-US" sz="10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451027"/>
                  </a:ext>
                </a:extLst>
              </a:tr>
              <a:tr h="671112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14:20 - 14:40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Székely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Barnabás</a:t>
                      </a:r>
                      <a:endParaRPr lang="en-US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Privacy Engineering –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Szoftverfejlesztés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 GDPR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korában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követelmények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stratégiák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jó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gyakorlatok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148120"/>
                  </a:ext>
                </a:extLst>
              </a:tr>
              <a:tr h="335280">
                <a:tc gridSpan="4"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rgbClr val="426790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35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793738"/>
                  </a:ext>
                </a:extLst>
              </a:tr>
              <a:tr h="671112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14:55 - 15:25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Bátorfy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Attila</a:t>
                      </a:r>
                    </a:p>
                    <a:p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Az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adatvizualizáció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lehetőségei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akadályai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Magyarországon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–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az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ATLO egy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évének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tapasztalatai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439787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15:25 - 15:45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Barna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Gergő</a:t>
                      </a:r>
                      <a:endParaRPr lang="en-US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Erdélystat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866833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15:45 - 16:05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Kicsid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Attila</a:t>
                      </a:r>
                      <a:endParaRPr lang="hu-HU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Adatközlés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romániai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magyar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gazdasági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médiában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206242"/>
                  </a:ext>
                </a:extLst>
              </a:tr>
              <a:tr h="671112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16:05 - 16:25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Rétyi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Dorottya</a:t>
                      </a:r>
                      <a:endParaRPr lang="en-US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Erdélyi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népesség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líceumok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</a:b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elemzése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interaktív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vizualizációja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338538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16:25 - 16:55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Minkó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Mihály</a:t>
                      </a:r>
                      <a:endParaRPr lang="en-US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Az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információ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szép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25176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180928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17:00 - 17:30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II.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adatvizualizációs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verseny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élő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döntő</a:t>
                      </a:r>
                      <a:endParaRPr lang="en-US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009958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17:30 - 17:40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Csala Dénes</a:t>
                      </a:r>
                    </a:p>
                    <a:p>
                      <a:r>
                        <a:rPr lang="hu-HU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Zárszó - 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5 </a:t>
                      </a:r>
                      <a:r>
                        <a:rPr lang="hu-HU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év erdélyi adatvizualizáció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264561"/>
                  </a:ext>
                </a:extLst>
              </a:tr>
            </a:tbl>
          </a:graphicData>
        </a:graphic>
      </p:graphicFrame>
      <p:pic>
        <p:nvPicPr>
          <p:cNvPr id="39" name="Picture 38">
            <a:extLst>
              <a:ext uri="{FF2B5EF4-FFF2-40B4-BE49-F238E27FC236}">
                <a16:creationId xmlns:a16="http://schemas.microsoft.com/office/drawing/2014/main" id="{55EBFD03-8A2B-497F-BD25-D4B656E40B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-529" r="17136" b="529"/>
          <a:stretch/>
        </p:blipFill>
        <p:spPr>
          <a:xfrm>
            <a:off x="297459" y="7334373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6B9D3A1D-A8BB-47D9-BA3F-210DC586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240" y="7341350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F72F33-9BB8-4976-BEB0-42B3205AB5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" t="9951" r="15589" b="8152"/>
          <a:stretch/>
        </p:blipFill>
        <p:spPr>
          <a:xfrm>
            <a:off x="325244" y="9515550"/>
            <a:ext cx="564726" cy="514350"/>
          </a:xfrm>
          <a:prstGeom prst="rect">
            <a:avLst/>
          </a:prstGeom>
          <a:ln w="76200"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A8510B-6D16-48C6-AC9A-4EA3F3ACD437}"/>
              </a:ext>
            </a:extLst>
          </p:cNvPr>
          <p:cNvCxnSpPr>
            <a:cxnSpLocks/>
          </p:cNvCxnSpPr>
          <p:nvPr/>
        </p:nvCxnSpPr>
        <p:spPr>
          <a:xfrm>
            <a:off x="2782199" y="-23777"/>
            <a:ext cx="0" cy="127101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>
            <a:extLst>
              <a:ext uri="{FF2B5EF4-FFF2-40B4-BE49-F238E27FC236}">
                <a16:creationId xmlns:a16="http://schemas.microsoft.com/office/drawing/2014/main" id="{1F9DFDA8-5CA0-45B2-8037-F5F4EA476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" b="21218"/>
          <a:stretch/>
        </p:blipFill>
        <p:spPr bwMode="auto">
          <a:xfrm>
            <a:off x="869777" y="4795580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1524F47-B3FA-4238-AF8E-7D0889436E3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4" t="1540" r="30736" b="2685"/>
          <a:stretch/>
        </p:blipFill>
        <p:spPr>
          <a:xfrm>
            <a:off x="345508" y="4795580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8E1C1FA-F3D1-4B88-BB75-D13E38501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 b="1100"/>
          <a:stretch/>
        </p:blipFill>
        <p:spPr bwMode="auto">
          <a:xfrm>
            <a:off x="874461" y="3711044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03D3BE-D094-41B6-81BD-E99485840E0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1" t="-71" r="14691" b="71"/>
          <a:stretch/>
        </p:blipFill>
        <p:spPr>
          <a:xfrm>
            <a:off x="342775" y="3720636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0D2084F9-8351-4234-BCDE-3836771D4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" r="2595"/>
          <a:stretch/>
        </p:blipFill>
        <p:spPr bwMode="auto">
          <a:xfrm flipH="1">
            <a:off x="873207" y="10696739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9846D5-9612-42A4-B3D0-269A596D9A1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" t="13462" r="3544" b="16342"/>
          <a:stretch/>
        </p:blipFill>
        <p:spPr>
          <a:xfrm>
            <a:off x="351558" y="10696739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A143CA18-7B43-4626-8EB3-6456D8142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1880" y="8344289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3DBEE1-C1ED-4B1B-8C37-CAD5DCB97E6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5" t="2157" r="9985" b="6901"/>
          <a:stretch/>
        </p:blipFill>
        <p:spPr>
          <a:xfrm>
            <a:off x="331052" y="8344289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105CB30B-BE0A-4BF2-9ACC-453A43CB5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1497" r="52118" b="35967"/>
          <a:stretch/>
        </p:blipFill>
        <p:spPr bwMode="auto">
          <a:xfrm flipH="1">
            <a:off x="876526" y="3167770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77558A-BEE5-4ECE-A31C-994612BB870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0" t="-1" r="32685" b="-4"/>
          <a:stretch/>
        </p:blipFill>
        <p:spPr>
          <a:xfrm>
            <a:off x="325100" y="3172100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5C19D540-C8BB-433B-BF1D-12B804D7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0" b="1038"/>
          <a:stretch/>
        </p:blipFill>
        <p:spPr bwMode="auto">
          <a:xfrm>
            <a:off x="860293" y="5399228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3A6C54A-846C-4052-9F6E-3D571455EBC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5" t="1381" r="11993" b="-1205"/>
          <a:stretch/>
        </p:blipFill>
        <p:spPr>
          <a:xfrm>
            <a:off x="341196" y="5393611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518EE5-EEA7-4226-BAAF-8798147C410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1460" t="3583" r="12074" b="7469"/>
          <a:stretch/>
        </p:blipFill>
        <p:spPr>
          <a:xfrm>
            <a:off x="869777" y="989545"/>
            <a:ext cx="512064" cy="5120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E7D0D9E-BCA8-4B6C-887D-A9D066140F1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3" r="20155"/>
          <a:stretch/>
        </p:blipFill>
        <p:spPr>
          <a:xfrm>
            <a:off x="345560" y="982170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33" name="Picture 32" descr="A person sitting on a table&#10;&#10;Description automatically generated">
            <a:extLst>
              <a:ext uri="{FF2B5EF4-FFF2-40B4-BE49-F238E27FC236}">
                <a16:creationId xmlns:a16="http://schemas.microsoft.com/office/drawing/2014/main" id="{E569C27A-C740-4915-830D-974644B03EA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92" b="25642"/>
          <a:stretch/>
        </p:blipFill>
        <p:spPr>
          <a:xfrm>
            <a:off x="882732" y="6688243"/>
            <a:ext cx="512064" cy="5120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7A3F604-4D88-4DD3-A40A-0A241FA007E6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-6115" r="21546" b="6115"/>
          <a:stretch/>
        </p:blipFill>
        <p:spPr>
          <a:xfrm>
            <a:off x="325100" y="6639346"/>
            <a:ext cx="512064" cy="512064"/>
          </a:xfrm>
          <a:prstGeom prst="parallelogram">
            <a:avLst>
              <a:gd name="adj" fmla="val 24925"/>
            </a:avLst>
          </a:prstGeom>
          <a:ln w="76200">
            <a:noFill/>
          </a:ln>
        </p:spPr>
      </p:pic>
      <p:pic>
        <p:nvPicPr>
          <p:cNvPr id="36" name="Picture 2" descr="Oláh Ildikó">
            <a:extLst>
              <a:ext uri="{FF2B5EF4-FFF2-40B4-BE49-F238E27FC236}">
                <a16:creationId xmlns:a16="http://schemas.microsoft.com/office/drawing/2014/main" id="{634B6FFE-A91E-494C-B7FA-27F821477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5383" y="2622396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4A43AC-E0F6-4896-ACD4-558661AE204B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6" r="9425"/>
          <a:stretch/>
        </p:blipFill>
        <p:spPr>
          <a:xfrm>
            <a:off x="340940" y="2621868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38" name="Picture 37" descr="A person holding a book shelf&#10;&#10;Description automatically generated">
            <a:extLst>
              <a:ext uri="{FF2B5EF4-FFF2-40B4-BE49-F238E27FC236}">
                <a16:creationId xmlns:a16="http://schemas.microsoft.com/office/drawing/2014/main" id="{0FFAB91C-4143-488A-8153-17F42547FFE1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5" r="8495"/>
          <a:stretch/>
        </p:blipFill>
        <p:spPr>
          <a:xfrm flipH="1">
            <a:off x="877472" y="8926995"/>
            <a:ext cx="512064" cy="51206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D57FC3E-6BD4-48D4-9971-446286516C57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r="4336"/>
          <a:stretch/>
        </p:blipFill>
        <p:spPr>
          <a:xfrm>
            <a:off x="338415" y="8935610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44" name="Picture 4" descr="https://scontent-lhr3-1.xx.fbcdn.net/v/t1.15752-9/p1080x2048/79869009_451897682189757_714493270255730688_n.jpg?_nc_cat=104&amp;_nc_ohc=K06ZQ-rMPikAQnY_tFwiFg8m62HDRL-uF7dTgqVtVccTAJpZN27MIQ3hA&amp;_nc_ht=scontent-lhr3-1.xx&amp;oh=8e492961d48a79404560039c6834dd5e&amp;oe=5E65BD73">
            <a:extLst>
              <a:ext uri="{FF2B5EF4-FFF2-40B4-BE49-F238E27FC236}">
                <a16:creationId xmlns:a16="http://schemas.microsoft.com/office/drawing/2014/main" id="{0001B75C-16F9-491B-A07C-98E32B33D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13706" r="5704"/>
          <a:stretch/>
        </p:blipFill>
        <p:spPr bwMode="auto">
          <a:xfrm>
            <a:off x="889970" y="10112129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A close up of a map&#10;&#10;Description automatically generated">
            <a:extLst>
              <a:ext uri="{FF2B5EF4-FFF2-40B4-BE49-F238E27FC236}">
                <a16:creationId xmlns:a16="http://schemas.microsoft.com/office/drawing/2014/main" id="{2CB09F87-A273-4DCC-B8D8-53EBFE2F6BF7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1" r="31716"/>
          <a:stretch/>
        </p:blipFill>
        <p:spPr>
          <a:xfrm>
            <a:off x="332132" y="10112129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1026" name="Picture 2" descr="A képen a következők lehetnek: 1 személy, szakáll és túra/szabadtéri">
            <a:extLst>
              <a:ext uri="{FF2B5EF4-FFF2-40B4-BE49-F238E27FC236}">
                <a16:creationId xmlns:a16="http://schemas.microsoft.com/office/drawing/2014/main" id="{CADDF52F-50E9-410C-938C-99B124753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93" y="11845033"/>
            <a:ext cx="512064" cy="51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edve.csaladen.es/viz/footer_medve4.png">
            <a:extLst>
              <a:ext uri="{FF2B5EF4-FFF2-40B4-BE49-F238E27FC236}">
                <a16:creationId xmlns:a16="http://schemas.microsoft.com/office/drawing/2014/main" id="{D4ACDC99-23A1-45F8-8D17-26030E774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" r="40727"/>
          <a:stretch/>
        </p:blipFill>
        <p:spPr bwMode="auto">
          <a:xfrm>
            <a:off x="341503" y="11847308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417D69-2BCD-4F3F-BB55-6B564BE645DD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706" b="706"/>
          <a:stretch/>
        </p:blipFill>
        <p:spPr>
          <a:xfrm>
            <a:off x="873731" y="6016131"/>
            <a:ext cx="512064" cy="512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E7C04E-92D0-4195-989F-EDBBF22F845E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/>
          <a:stretch/>
        </p:blipFill>
        <p:spPr>
          <a:xfrm>
            <a:off x="875383" y="1532619"/>
            <a:ext cx="512064" cy="512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A8FC8-B8F2-4B94-92F1-00F54B06BCDE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t="8813" b="8813"/>
          <a:stretch/>
        </p:blipFill>
        <p:spPr>
          <a:xfrm>
            <a:off x="869245" y="2071680"/>
            <a:ext cx="512064" cy="512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563886-9070-4A15-9C95-ED60561AEFED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23549" r="23549"/>
          <a:stretch/>
        </p:blipFill>
        <p:spPr>
          <a:xfrm>
            <a:off x="331692" y="6016131"/>
            <a:ext cx="512064" cy="512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EA1973-838B-45FA-A549-7E5E9D4FE9D9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rcRect l="22299" r="22299"/>
          <a:stretch/>
        </p:blipFill>
        <p:spPr>
          <a:xfrm>
            <a:off x="331692" y="2085047"/>
            <a:ext cx="512064" cy="51206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6982A62-3CBB-4786-8381-F8800D01D565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5" t="12007" r="26612" b="12859"/>
          <a:stretch/>
        </p:blipFill>
        <p:spPr>
          <a:xfrm>
            <a:off x="341008" y="1536270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37FA2F16-01DD-4904-8FDB-C81FED346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1484" r="21624" b="-2288"/>
          <a:stretch/>
        </p:blipFill>
        <p:spPr bwMode="auto">
          <a:xfrm>
            <a:off x="873732" y="9516034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CCE902-0E5A-4186-9189-6E0BAD528D0F}"/>
              </a:ext>
            </a:extLst>
          </p:cNvPr>
          <p:cNvCxnSpPr>
            <a:cxnSpLocks/>
          </p:cNvCxnSpPr>
          <p:nvPr/>
        </p:nvCxnSpPr>
        <p:spPr>
          <a:xfrm>
            <a:off x="860293" y="-23777"/>
            <a:ext cx="0" cy="127101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phic 46" descr="Snowflake">
            <a:extLst>
              <a:ext uri="{FF2B5EF4-FFF2-40B4-BE49-F238E27FC236}">
                <a16:creationId xmlns:a16="http://schemas.microsoft.com/office/drawing/2014/main" id="{54BA1E96-CFFC-4CEB-B42B-F2B15CA9B8B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l="9739" t="9739" r="9739" b="9739"/>
          <a:stretch/>
        </p:blipFill>
        <p:spPr>
          <a:xfrm>
            <a:off x="661751" y="11356695"/>
            <a:ext cx="411480" cy="411480"/>
          </a:xfrm>
          <a:prstGeom prst="rect">
            <a:avLst/>
          </a:prstGeom>
        </p:spPr>
      </p:pic>
      <p:pic>
        <p:nvPicPr>
          <p:cNvPr id="46" name="Graphic 45" descr="Snowflake">
            <a:extLst>
              <a:ext uri="{FF2B5EF4-FFF2-40B4-BE49-F238E27FC236}">
                <a16:creationId xmlns:a16="http://schemas.microsoft.com/office/drawing/2014/main" id="{9350E582-4CDA-497D-A33A-85E074ED175D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l="9739" t="9739" r="9739" b="9739"/>
          <a:stretch/>
        </p:blipFill>
        <p:spPr>
          <a:xfrm>
            <a:off x="654554" y="273767"/>
            <a:ext cx="411480" cy="411480"/>
          </a:xfrm>
          <a:prstGeom prst="rect">
            <a:avLst/>
          </a:prstGeom>
        </p:spPr>
      </p:pic>
      <p:pic>
        <p:nvPicPr>
          <p:cNvPr id="53" name="Graphic 52" descr="Coffee">
            <a:extLst>
              <a:ext uri="{FF2B5EF4-FFF2-40B4-BE49-F238E27FC236}">
                <a16:creationId xmlns:a16="http://schemas.microsoft.com/office/drawing/2014/main" id="{CE88F9F6-3D1E-4A26-924D-1EBA048FC0D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650574" y="629032"/>
            <a:ext cx="338620" cy="338620"/>
          </a:xfrm>
          <a:prstGeom prst="rect">
            <a:avLst/>
          </a:prstGeom>
        </p:spPr>
      </p:pic>
      <p:pic>
        <p:nvPicPr>
          <p:cNvPr id="54" name="Graphic 53" descr="Fork and knife">
            <a:extLst>
              <a:ext uri="{FF2B5EF4-FFF2-40B4-BE49-F238E27FC236}">
                <a16:creationId xmlns:a16="http://schemas.microsoft.com/office/drawing/2014/main" id="{8381DD62-C853-42EF-B685-0A646918F89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2593424" y="4374953"/>
            <a:ext cx="338620" cy="338620"/>
          </a:xfrm>
          <a:prstGeom prst="rect">
            <a:avLst/>
          </a:prstGeom>
        </p:spPr>
      </p:pic>
      <p:pic>
        <p:nvPicPr>
          <p:cNvPr id="55" name="Graphic 54" descr="Coffee">
            <a:extLst>
              <a:ext uri="{FF2B5EF4-FFF2-40B4-BE49-F238E27FC236}">
                <a16:creationId xmlns:a16="http://schemas.microsoft.com/office/drawing/2014/main" id="{61F7D90C-F598-454E-AEEF-ABFA8AFF080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650574" y="7951564"/>
            <a:ext cx="338620" cy="3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73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6946</TotalTime>
  <Words>450</Words>
  <Application>Microsoft Office PowerPoint</Application>
  <PresentationFormat>Custom</PresentationFormat>
  <Paragraphs>112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Dénes CSALA</dc:creator>
  <cp:lastModifiedBy>Dénes CSALA</cp:lastModifiedBy>
  <cp:revision>157</cp:revision>
  <dcterms:created xsi:type="dcterms:W3CDTF">2018-08-16T05:00:53Z</dcterms:created>
  <dcterms:modified xsi:type="dcterms:W3CDTF">2020-01-10T00:22:40Z</dcterms:modified>
</cp:coreProperties>
</file>